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6" r:id="rId4"/>
    <p:sldId id="257" r:id="rId5"/>
    <p:sldId id="258" r:id="rId6"/>
    <p:sldId id="260" r:id="rId7"/>
    <p:sldId id="261" r:id="rId8"/>
    <p:sldId id="262" r:id="rId9"/>
    <p:sldId id="263" r:id="rId10"/>
    <p:sldId id="264" r:id="rId11"/>
    <p:sldId id="265" r:id="rId12"/>
    <p:sldId id="266" r:id="rId13"/>
    <p:sldId id="267" r:id="rId14"/>
    <p:sldId id="268" r:id="rId15"/>
    <p:sldId id="269" r:id="rId16"/>
    <p:sldId id="273" r:id="rId17"/>
    <p:sldId id="270" r:id="rId18"/>
    <p:sldId id="271" r:id="rId19"/>
    <p:sldId id="272"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715E18-DB1E-4D92-AD5D-58640023155C}"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06FF6-5886-4A65-AE2D-F28AF59536F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715E18-DB1E-4D92-AD5D-58640023155C}"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06FF6-5886-4A65-AE2D-F28AF59536F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715E18-DB1E-4D92-AD5D-58640023155C}"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06FF6-5886-4A65-AE2D-F28AF59536F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715E18-DB1E-4D92-AD5D-58640023155C}"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06FF6-5886-4A65-AE2D-F28AF59536F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715E18-DB1E-4D92-AD5D-58640023155C}"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06FF6-5886-4A65-AE2D-F28AF59536F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715E18-DB1E-4D92-AD5D-58640023155C}" type="datetimeFigureOut">
              <a:rPr lang="en-US" smtClean="0"/>
              <a:pPr/>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06FF6-5886-4A65-AE2D-F28AF59536F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715E18-DB1E-4D92-AD5D-58640023155C}" type="datetimeFigureOut">
              <a:rPr lang="en-US" smtClean="0"/>
              <a:pPr/>
              <a:t>11/29/2024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806FF6-5886-4A65-AE2D-F28AF59536F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715E18-DB1E-4D92-AD5D-58640023155C}" type="datetimeFigureOut">
              <a:rPr lang="en-US" smtClean="0"/>
              <a:pPr/>
              <a:t>11/29/2024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806FF6-5886-4A65-AE2D-F28AF59536F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15E18-DB1E-4D92-AD5D-58640023155C}" type="datetimeFigureOut">
              <a:rPr lang="en-US" smtClean="0"/>
              <a:pPr/>
              <a:t>11/29/2024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806FF6-5886-4A65-AE2D-F28AF59536F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715E18-DB1E-4D92-AD5D-58640023155C}" type="datetimeFigureOut">
              <a:rPr lang="en-US" smtClean="0"/>
              <a:pPr/>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06FF6-5886-4A65-AE2D-F28AF59536F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715E18-DB1E-4D92-AD5D-58640023155C}" type="datetimeFigureOut">
              <a:rPr lang="en-US" smtClean="0"/>
              <a:pPr/>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06FF6-5886-4A65-AE2D-F28AF59536F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715E18-DB1E-4D92-AD5D-58640023155C}" type="datetimeFigureOut">
              <a:rPr lang="en-US" smtClean="0"/>
              <a:pPr/>
              <a:t>11/29/2024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806FF6-5886-4A65-AE2D-F28AF59536F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609600"/>
            <a:ext cx="8458200" cy="5867400"/>
          </a:xfrm>
        </p:spPr>
        <p:txBody>
          <a:bodyPr/>
          <a:lstStyle/>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r>
              <a:rPr lang="en-US" sz="4000" b="1" dirty="0" smtClean="0">
                <a:solidFill>
                  <a:srgbClr val="FF0000"/>
                </a:solidFill>
                <a:latin typeface="Times New Roman" pitchFamily="18" charset="0"/>
                <a:cs typeface="Times New Roman" pitchFamily="18" charset="0"/>
              </a:rPr>
              <a:t>National Import Substitution Strategy </a:t>
            </a:r>
          </a:p>
          <a:p>
            <a:r>
              <a:rPr lang="en-US" sz="4000" b="1" dirty="0" smtClean="0">
                <a:solidFill>
                  <a:srgbClr val="FF0000"/>
                </a:solidFill>
                <a:latin typeface="Times New Roman" pitchFamily="18" charset="0"/>
                <a:cs typeface="Times New Roman" pitchFamily="18" charset="0"/>
              </a:rPr>
              <a:t>for Selected Manufacturing Industry </a:t>
            </a:r>
            <a:r>
              <a:rPr lang="en-US" sz="4000" b="1" dirty="0" err="1" smtClean="0">
                <a:solidFill>
                  <a:srgbClr val="FF0000"/>
                </a:solidFill>
                <a:latin typeface="Times New Roman" pitchFamily="18" charset="0"/>
                <a:cs typeface="Times New Roman" pitchFamily="18" charset="0"/>
              </a:rPr>
              <a:t>SubSectors</a:t>
            </a:r>
            <a:r>
              <a:rPr lang="en-US" sz="4000" b="1" dirty="0">
                <a:solidFill>
                  <a:srgbClr val="FF0000"/>
                </a:solidFill>
                <a:latin typeface="Times New Roman" pitchFamily="18" charset="0"/>
                <a:cs typeface="Times New Roman" pitchFamily="18" charset="0"/>
              </a:rPr>
              <a:t> </a:t>
            </a:r>
            <a:r>
              <a:rPr lang="en-US" sz="4000" b="1" dirty="0" smtClean="0">
                <a:solidFill>
                  <a:srgbClr val="FF0000"/>
                </a:solidFill>
                <a:latin typeface="Times New Roman" pitchFamily="18" charset="0"/>
                <a:cs typeface="Times New Roman" pitchFamily="18" charset="0"/>
              </a:rPr>
              <a:t>in Ethiopia</a:t>
            </a:r>
          </a:p>
          <a:p>
            <a:endParaRPr lang="en-US" sz="4000" b="1" dirty="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                                                    </a:t>
            </a:r>
          </a:p>
          <a:p>
            <a:r>
              <a:rPr lang="en-US" sz="1600" b="1" dirty="0">
                <a:latin typeface="Times New Roman" pitchFamily="18" charset="0"/>
                <a:cs typeface="Times New Roman" pitchFamily="18" charset="0"/>
              </a:rPr>
              <a:t> </a:t>
            </a:r>
            <a:r>
              <a:rPr lang="en-US" sz="16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Oct  2017</a:t>
            </a:r>
          </a:p>
          <a:p>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Bahir</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dar</a:t>
            </a:r>
            <a:r>
              <a:rPr lang="en-US" sz="2000" b="1" dirty="0" smtClean="0">
                <a:latin typeface="Times New Roman" pitchFamily="18" charset="0"/>
                <a:cs typeface="Times New Roman" pitchFamily="18" charset="0"/>
              </a:rPr>
              <a:t>, </a:t>
            </a:r>
            <a:r>
              <a:rPr lang="en-US" sz="2000" b="1" dirty="0" err="1">
                <a:latin typeface="Times New Roman" pitchFamily="18" charset="0"/>
                <a:cs typeface="Times New Roman" pitchFamily="18" charset="0"/>
              </a:rPr>
              <a:t>A</a:t>
            </a:r>
            <a:r>
              <a:rPr lang="en-US" sz="2000" b="1" dirty="0" err="1" smtClean="0">
                <a:latin typeface="Times New Roman" pitchFamily="18" charset="0"/>
                <a:cs typeface="Times New Roman" pitchFamily="18" charset="0"/>
              </a:rPr>
              <a:t>mhara</a:t>
            </a:r>
            <a:r>
              <a:rPr lang="en-US" sz="2000" b="1" dirty="0" smtClean="0">
                <a:latin typeface="Times New Roman" pitchFamily="18" charset="0"/>
                <a:cs typeface="Times New Roman" pitchFamily="18" charset="0"/>
              </a:rPr>
              <a:t> </a:t>
            </a:r>
            <a:endParaRPr lang="en-US" sz="20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52400"/>
          </a:xfrm>
        </p:spPr>
        <p:txBody>
          <a:bodyPr>
            <a:normAutofit fontScale="90000"/>
          </a:bodyPr>
          <a:lstStyle/>
          <a:p>
            <a:r>
              <a:rPr lang="en-US" sz="2200" dirty="0" smtClean="0"/>
              <a:t/>
            </a:r>
            <a:br>
              <a:rPr lang="en-US" sz="2200" dirty="0" smtClean="0"/>
            </a:br>
            <a:r>
              <a:rPr lang="en-US" sz="2200" dirty="0"/>
              <a:t/>
            </a:r>
            <a:br>
              <a:rPr lang="en-US" sz="2200" dirty="0"/>
            </a:br>
            <a:r>
              <a:rPr lang="en-US" sz="4000" dirty="0" smtClean="0"/>
              <a:t>Ethiopia’s Import Trade Performance</a:t>
            </a:r>
            <a:r>
              <a:rPr lang="en-US" sz="2200" dirty="0" smtClean="0"/>
              <a:t/>
            </a:r>
            <a:br>
              <a:rPr lang="en-US" sz="2200" dirty="0" smtClean="0"/>
            </a:br>
            <a:r>
              <a:rPr lang="en-US" sz="2200" dirty="0" smtClean="0"/>
              <a:t>Ethiopia's trade composition consists of export commodities include coffee, oilseeds, flowers, and vegetables, while the top import commodities include machinery, vehicles, and fuel. </a:t>
            </a:r>
            <a:br>
              <a:rPr lang="en-US" sz="2200" dirty="0" smtClean="0"/>
            </a:br>
            <a:endParaRPr lang="en-US" sz="2200" dirty="0">
              <a:latin typeface="Times New Roman" pitchFamily="18" charset="0"/>
              <a:cs typeface="Times New Roman" pitchFamily="18" charset="0"/>
            </a:endParaRPr>
          </a:p>
        </p:txBody>
      </p:sp>
      <p:pic>
        <p:nvPicPr>
          <p:cNvPr id="2051" name="Picture 3"/>
          <p:cNvPicPr>
            <a:picLocks noGrp="1" noChangeAspect="1" noChangeArrowheads="1"/>
          </p:cNvPicPr>
          <p:nvPr>
            <p:ph idx="1"/>
          </p:nvPr>
        </p:nvPicPr>
        <p:blipFill>
          <a:blip r:embed="rId2"/>
          <a:srcRect/>
          <a:stretch>
            <a:fillRect/>
          </a:stretch>
        </p:blipFill>
        <p:spPr bwMode="auto">
          <a:xfrm>
            <a:off x="228600" y="2057400"/>
            <a:ext cx="8915400" cy="4114799"/>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10000"/>
          </a:bodyPr>
          <a:lstStyle/>
          <a:p>
            <a:r>
              <a:rPr lang="en-US" sz="3000" dirty="0" smtClean="0">
                <a:latin typeface="Times New Roman" pitchFamily="18" charset="0"/>
                <a:cs typeface="Times New Roman" pitchFamily="18" charset="0"/>
              </a:rPr>
              <a:t>According to the latest data available from NBE in 2020, the top imports into Ethiopia and their respective shares of total imports were refined petroleum (12.4%), pharmaceuticals (6.5%), fertilizer (4.5%) wheat (4.4%), cars (4.1%), palm oil (3.6%), telecom equipment (3.4%), rice (2.9%), machinery for electricity (2.8%), and other furniture (2.5%). Other significant imports into Ethiopia include cement, sugar, iron and steel, and textiles.</a:t>
            </a:r>
          </a:p>
          <a:p>
            <a:r>
              <a:rPr lang="en-US" sz="3000" dirty="0" smtClean="0">
                <a:latin typeface="Times New Roman" pitchFamily="18" charset="0"/>
                <a:cs typeface="Times New Roman" pitchFamily="18" charset="0"/>
              </a:rPr>
              <a:t>Some of the largest consumer goods imported to Ethiopia include vehicles imports both new and used vehicles to meet the growing demand for transportation; electronics import driven by increasing use of technology such as </a:t>
            </a:r>
            <a:r>
              <a:rPr lang="en-US" sz="3000" dirty="0" err="1" smtClean="0">
                <a:latin typeface="Times New Roman" pitchFamily="18" charset="0"/>
                <a:cs typeface="Times New Roman" pitchFamily="18" charset="0"/>
              </a:rPr>
              <a:t>smartphones</a:t>
            </a:r>
            <a:r>
              <a:rPr lang="en-US" sz="3000" dirty="0" smtClean="0">
                <a:latin typeface="Times New Roman" pitchFamily="18" charset="0"/>
                <a:cs typeface="Times New Roman" pitchFamily="18" charset="0"/>
              </a:rPr>
              <a:t>, laptops, and home/office appliances are in high demand.; textiles and apparel are the other largest imports followed by food and beverage and cosmetics</a:t>
            </a:r>
            <a:r>
              <a:rPr lang="en-US"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400" dirty="0" smtClean="0">
                <a:latin typeface="Times New Roman" pitchFamily="18" charset="0"/>
                <a:cs typeface="Times New Roman" pitchFamily="18" charset="0"/>
              </a:rPr>
              <a:t>Total imports and the share of imports of selected five manufacturing sub-sectors (</a:t>
            </a:r>
            <a:r>
              <a:rPr lang="en-US" sz="2400" dirty="0" err="1" smtClean="0">
                <a:latin typeface="Times New Roman" pitchFamily="18" charset="0"/>
                <a:cs typeface="Times New Roman" pitchFamily="18" charset="0"/>
              </a:rPr>
              <a:t>Bn</a:t>
            </a:r>
            <a:r>
              <a:rPr lang="en-US" sz="2400" dirty="0" smtClean="0">
                <a:latin typeface="Times New Roman" pitchFamily="18" charset="0"/>
                <a:cs typeface="Times New Roman" pitchFamily="18" charset="0"/>
              </a:rPr>
              <a:t> USD</a:t>
            </a:r>
            <a:endParaRPr lang="en-US" sz="2400" dirty="0">
              <a:latin typeface="Times New Roman" pitchFamily="18" charset="0"/>
              <a:cs typeface="Times New Roman" pitchFamily="18" charset="0"/>
            </a:endParaRPr>
          </a:p>
        </p:txBody>
      </p:sp>
      <p:pic>
        <p:nvPicPr>
          <p:cNvPr id="3074" name="Picture 2"/>
          <p:cNvPicPr>
            <a:picLocks noGrp="1" noChangeAspect="1" noChangeArrowheads="1"/>
          </p:cNvPicPr>
          <p:nvPr>
            <p:ph idx="1"/>
          </p:nvPr>
        </p:nvPicPr>
        <p:blipFill>
          <a:blip r:embed="rId2"/>
          <a:srcRect/>
          <a:stretch>
            <a:fillRect/>
          </a:stretch>
        </p:blipFill>
        <p:spPr bwMode="auto">
          <a:xfrm>
            <a:off x="533400" y="1219200"/>
            <a:ext cx="8381999" cy="4876799"/>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fontScale="90000"/>
          </a:bodyPr>
          <a:lstStyle/>
          <a:p>
            <a:pPr>
              <a:buFont typeface="Wingdings" pitchFamily="2" charset="2"/>
              <a:buChar char="Ø"/>
            </a:pPr>
            <a:r>
              <a:rPr lang="en-US" sz="2800" dirty="0" smtClean="0"/>
              <a:t>Manufacturing industries in Ethiopia are net importers with a negative trade balance over the last ten years, with a stagnant export and a linearly growing import.</a:t>
            </a:r>
            <a:endParaRPr lang="en-US" sz="2800" dirty="0"/>
          </a:p>
        </p:txBody>
      </p:sp>
      <p:pic>
        <p:nvPicPr>
          <p:cNvPr id="4099" name="Picture 3"/>
          <p:cNvPicPr>
            <a:picLocks noGrp="1" noChangeAspect="1" noChangeArrowheads="1"/>
          </p:cNvPicPr>
          <p:nvPr>
            <p:ph idx="1"/>
          </p:nvPr>
        </p:nvPicPr>
        <p:blipFill>
          <a:blip r:embed="rId2"/>
          <a:srcRect/>
          <a:stretch>
            <a:fillRect/>
          </a:stretch>
        </p:blipFill>
        <p:spPr bwMode="auto">
          <a:xfrm>
            <a:off x="228600" y="1752600"/>
            <a:ext cx="8229600" cy="43434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buFont typeface="Wingdings" pitchFamily="2" charset="2"/>
              <a:buChar char="Ø"/>
            </a:pPr>
            <a:r>
              <a:rPr lang="en-US" sz="2000" dirty="0" smtClean="0"/>
              <a:t>The largest manufactured goods export comes from the food and beverage sector where besides the export of the major primary commodities such as coffee, oil seeds and pulses export of tea, spices, and cut flower are the main items exported.</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t>The Rationale for Developing Import Substitution Strategy Now </a:t>
            </a:r>
          </a:p>
          <a:p>
            <a:pPr>
              <a:buFont typeface="Wingdings" pitchFamily="2" charset="2"/>
              <a:buChar char="ü"/>
            </a:pPr>
            <a:r>
              <a:rPr lang="en-US" sz="2800" dirty="0" smtClean="0">
                <a:latin typeface="Times New Roman" pitchFamily="18" charset="0"/>
                <a:cs typeface="Times New Roman" pitchFamily="18" charset="0"/>
              </a:rPr>
              <a:t>Working on IS for stabilizing the </a:t>
            </a:r>
            <a:r>
              <a:rPr lang="en-US" sz="2800" dirty="0" err="1" smtClean="0">
                <a:latin typeface="Times New Roman" pitchFamily="18" charset="0"/>
                <a:cs typeface="Times New Roman" pitchFamily="18" charset="0"/>
              </a:rPr>
              <a:t>macroeconomy</a:t>
            </a:r>
            <a:r>
              <a:rPr lang="en-US" sz="2800" dirty="0" smtClean="0">
                <a:latin typeface="Times New Roman" pitchFamily="18" charset="0"/>
                <a:cs typeface="Times New Roman" pitchFamily="18" charset="0"/>
              </a:rPr>
              <a:t> from a long-term point of view is well grounded on the fact that Ethiopia is in shortage of foreign currency as a predominantly importing country</a:t>
            </a:r>
            <a:r>
              <a:rPr lang="en-US" dirty="0" smtClean="0"/>
              <a:t>.</a:t>
            </a:r>
          </a:p>
          <a:p>
            <a:pPr>
              <a:buFont typeface="Wingdings" pitchFamily="2" charset="2"/>
              <a:buChar char="ü"/>
            </a:pPr>
            <a:r>
              <a:rPr lang="en-US" sz="2800" dirty="0" smtClean="0"/>
              <a:t>For assuring food self-sufficiency</a:t>
            </a:r>
          </a:p>
          <a:p>
            <a:pPr>
              <a:buFont typeface="Wingdings" pitchFamily="2" charset="2"/>
              <a:buChar char="ü"/>
            </a:pPr>
            <a:r>
              <a:rPr lang="en-US" sz="2800" dirty="0" smtClean="0"/>
              <a:t>To address Ethiopia’s industrialization paradox and bring about improved competitiveness</a:t>
            </a:r>
            <a:endParaRPr lang="en-US" sz="28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400" b="1" dirty="0" smtClean="0">
                <a:latin typeface="Times New Roman" pitchFamily="18" charset="0"/>
                <a:cs typeface="Times New Roman" pitchFamily="18" charset="0"/>
              </a:rPr>
              <a:t>Competitive Sub-Sector and Commodity Identification</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211763"/>
          </a:xfrm>
        </p:spPr>
        <p:txBody>
          <a:bodyPr>
            <a:normAutofit/>
          </a:bodyPr>
          <a:lstStyle/>
          <a:p>
            <a:r>
              <a:rPr lang="en-US" sz="2400" dirty="0" smtClean="0"/>
              <a:t>Based on the analytical framework, the prioritization was conducted considering: </a:t>
            </a:r>
          </a:p>
          <a:p>
            <a:pPr marL="514350" indent="-514350">
              <a:buAutoNum type="romanLcParenR"/>
            </a:pPr>
            <a:r>
              <a:rPr lang="en-US" sz="2400" dirty="0" smtClean="0"/>
              <a:t>domestic demand of imported commodities trend</a:t>
            </a:r>
          </a:p>
          <a:p>
            <a:pPr marL="514350" indent="-514350">
              <a:buAutoNum type="romanLcParenR"/>
            </a:pPr>
            <a:r>
              <a:rPr lang="en-US" sz="2400" dirty="0" smtClean="0"/>
              <a:t>domestic supply (production) of product categories to identify import dependency, </a:t>
            </a:r>
          </a:p>
          <a:p>
            <a:pPr marL="514350" indent="-514350">
              <a:buAutoNum type="romanLcParenR"/>
            </a:pPr>
            <a:r>
              <a:rPr lang="en-US" sz="2400" dirty="0" smtClean="0"/>
              <a:t>substitution potential in terms of quality of production (import standards) to assess whether locally produced goods can meet imported commodities’ quality standards including input use as well as efficiency and </a:t>
            </a:r>
          </a:p>
          <a:p>
            <a:pPr marL="514350" indent="-514350">
              <a:buAutoNum type="romanLcParenR"/>
            </a:pPr>
            <a:r>
              <a:rPr lang="en-US" sz="2400" dirty="0" smtClean="0"/>
              <a:t>focus of government and regulatory barriers, ongoing government initiatives and policy priority including value chain development status. </a:t>
            </a:r>
            <a:endParaRPr lang="en-US" sz="2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Textile and apparel sub-sector</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Thirty-three </a:t>
            </a:r>
            <a:r>
              <a:rPr lang="en-US" dirty="0" smtClean="0"/>
              <a:t>textile and apparel products have been prioritized based on their competitiveness to substitute imports and their importance to long-term sector development. The prioritized products in the textile and apparel sub-sector can broadly be divided into two groups. The first group includes products such as trousers, overalls, shorts, men's underwear, babies' garments, t-shirts, </a:t>
            </a:r>
            <a:r>
              <a:rPr lang="en-US" dirty="0" err="1" smtClean="0"/>
              <a:t>singlets</a:t>
            </a:r>
            <a:r>
              <a:rPr lang="en-US" dirty="0" smtClean="0"/>
              <a:t>, tank tops, stockings, and socks. Although raw materials are somewhat available, the main challenges are limited production size and product mixes compared to the huge demand. Manufacturers have good experience in producing these items, but they are operating below capacity. The second group includes products such as synthetic </a:t>
            </a:r>
            <a:r>
              <a:rPr lang="en-US" dirty="0" err="1" smtClean="0"/>
              <a:t>fibres</a:t>
            </a:r>
            <a:r>
              <a:rPr lang="en-US" dirty="0" smtClean="0"/>
              <a:t> that are not competitive now but are important for </a:t>
            </a:r>
            <a:r>
              <a:rPr lang="en-US" dirty="0" err="1" smtClean="0"/>
              <a:t>sectoral</a:t>
            </a:r>
            <a:r>
              <a:rPr lang="en-US" dirty="0" smtClean="0"/>
              <a:t> growth in the long term. These products include filament tow, </a:t>
            </a:r>
            <a:r>
              <a:rPr lang="en-US" dirty="0" err="1" smtClean="0"/>
              <a:t>fibres</a:t>
            </a:r>
            <a:r>
              <a:rPr lang="en-US" dirty="0" smtClean="0"/>
              <a:t> of polyester, artificial acetate filament tow, filament yarn of polyester, yarn made of acrylic, high tenacity filament yarn of polyester, and sewing thread of filament yarn.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r>
              <a:rPr lang="en-US" sz="3200" dirty="0" smtClean="0"/>
              <a:t/>
            </a:r>
            <a:br>
              <a:rPr lang="en-US" sz="3200" dirty="0" smtClean="0"/>
            </a:br>
            <a:r>
              <a:rPr lang="en-US" sz="3200" dirty="0"/>
              <a:t/>
            </a:r>
            <a:br>
              <a:rPr lang="en-US" sz="3200" dirty="0"/>
            </a:br>
            <a:r>
              <a:rPr lang="en-US" sz="3200" dirty="0" smtClean="0"/>
              <a:t/>
            </a:r>
            <a:br>
              <a:rPr lang="en-US" sz="3200" dirty="0" smtClean="0"/>
            </a:br>
            <a:r>
              <a:rPr lang="en-US" sz="2700" dirty="0" smtClean="0"/>
              <a:t>High-potential manufacturing product categories for import substitution in the textile and apparel sub-sector </a:t>
            </a:r>
            <a:endParaRPr lang="en-US" sz="2700" dirty="0">
              <a:latin typeface="Times New Roman" pitchFamily="18" charset="0"/>
              <a:cs typeface="Times New Roman" pitchFamily="18" charset="0"/>
            </a:endParaRPr>
          </a:p>
        </p:txBody>
      </p:sp>
      <p:pic>
        <p:nvPicPr>
          <p:cNvPr id="5122" name="Picture 2"/>
          <p:cNvPicPr>
            <a:picLocks noGrp="1" noChangeAspect="1" noChangeArrowheads="1"/>
          </p:cNvPicPr>
          <p:nvPr>
            <p:ph idx="1"/>
          </p:nvPr>
        </p:nvPicPr>
        <p:blipFill>
          <a:blip r:embed="rId2"/>
          <a:srcRect/>
          <a:stretch>
            <a:fillRect/>
          </a:stretch>
        </p:blipFill>
        <p:spPr bwMode="auto">
          <a:xfrm>
            <a:off x="685800" y="1828800"/>
            <a:ext cx="8153399" cy="46482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srcRect/>
          <a:stretch>
            <a:fillRect/>
          </a:stretch>
        </p:blipFill>
        <p:spPr bwMode="auto">
          <a:xfrm>
            <a:off x="609600" y="0"/>
            <a:ext cx="7924799" cy="65532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Leather and leather products sub-sector</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dirty="0" smtClean="0"/>
              <a:t>Eight</a:t>
            </a:r>
            <a:r>
              <a:rPr lang="en-US" dirty="0" smtClean="0"/>
              <a:t> </a:t>
            </a:r>
            <a:r>
              <a:rPr lang="en-US" dirty="0" smtClean="0"/>
              <a:t>products have been prioritized in the leather and leather products sub-sector based on their competitiveness to substitute. Among the products that have high competitiveness for import substitution are leather footwear, other footwear (such as ladies' shoes, non-leather shoes, sports shoes, and safety shoes), and other footwear made of rubber or plastic. Leather footwear and other footwear are also competitive due to the raw materials and technology availability. However, the challenge with these products is the insufficient availability of non-leather raw materials and the need for skill improvement. The demand for rubber footwear is also high, but the lack of plastic input suppliers and adequate technology and skills remains a challenge. Through targeted interventions, adequate production of these commodities can also be realized in the medium term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324600"/>
          </a:xfrm>
        </p:spPr>
        <p:txBody>
          <a:bodyPr>
            <a:normAutofit fontScale="85000" lnSpcReduction="20000"/>
          </a:bodyPr>
          <a:lstStyle/>
          <a:p>
            <a:pPr>
              <a:buFont typeface="Wingdings" pitchFamily="2" charset="2"/>
              <a:buChar char="q"/>
            </a:pPr>
            <a:r>
              <a:rPr lang="en-US">
                <a:latin typeface="Times New Roman" pitchFamily="18" charset="0"/>
                <a:cs typeface="Times New Roman" pitchFamily="18" charset="0"/>
              </a:rPr>
              <a:t>T</a:t>
            </a:r>
            <a:r>
              <a:rPr lang="en-US" smtClean="0">
                <a:latin typeface="Times New Roman" pitchFamily="18" charset="0"/>
                <a:cs typeface="Times New Roman" pitchFamily="18" charset="0"/>
              </a:rPr>
              <a:t>his document is based on</a:t>
            </a:r>
            <a:endParaRPr lang="en-US" dirty="0" smtClean="0">
              <a:latin typeface="Times New Roman" pitchFamily="18" charset="0"/>
              <a:cs typeface="Times New Roman" pitchFamily="18" charset="0"/>
            </a:endParaRPr>
          </a:p>
          <a:p>
            <a:pPr lvl="0"/>
            <a:r>
              <a:rPr lang="en-US" dirty="0"/>
              <a:t>A rigorous framework has been built to assess import volume, value, and local production efficiency to prioritize products.</a:t>
            </a:r>
          </a:p>
          <a:p>
            <a:pPr lvl="0"/>
            <a:r>
              <a:rPr lang="en-US" dirty="0"/>
              <a:t>Primary data from 197 manufacturers have been collected and analyzed to determine competitive industries and supply-side challenges, supplemented by the national manufacturing survey secondary data from ESS (previously CSA) 2019/2020 publication and </a:t>
            </a:r>
            <a:r>
              <a:rPr lang="en-US" dirty="0" err="1"/>
              <a:t>sectoral</a:t>
            </a:r>
            <a:r>
              <a:rPr lang="en-US" dirty="0"/>
              <a:t> diagnostic studies by </a:t>
            </a:r>
            <a:r>
              <a:rPr lang="en-US" dirty="0" err="1"/>
              <a:t>Dalberg</a:t>
            </a:r>
            <a:r>
              <a:rPr lang="en-US" dirty="0"/>
              <a:t> Advisors for the Ministry of Industry</a:t>
            </a:r>
          </a:p>
          <a:p>
            <a:pPr lvl="0"/>
            <a:r>
              <a:rPr lang="en-US" dirty="0"/>
              <a:t>Nine International benchmarking have been conducted to identify strategic interventions for Ethiopia for the next five years while also prioritizing quick-win interventions to roll out under the Ethiopia </a:t>
            </a:r>
            <a:r>
              <a:rPr lang="en-US" dirty="0" err="1"/>
              <a:t>Tamrit</a:t>
            </a:r>
            <a:r>
              <a:rPr lang="en-US" dirty="0"/>
              <a:t> Movement, a flagship initiative pioneered by the Country’s top government leadership.</a:t>
            </a:r>
          </a:p>
          <a:p>
            <a:pPr>
              <a:buNone/>
            </a:pPr>
            <a:endParaRPr lang="en-US"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r>
              <a:rPr lang="en-US" dirty="0" smtClean="0"/>
              <a:t>Additionally, leather goods and non-leather goods have their competitiveness due to their raw material and technology availability, but they face challenges such as the lack of synthetic/non-leather input suppliers, and time it may take to attract investment or expand production. Finally, there are other components and accessories, such as shoe soles, lasts, and molds, which are critical for sustainable footwear production and also have high investment interest from FDI companies. However, there is limited technology and skill available now, so it may take some time to build skills and transfer technology to expand domestic production.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latin typeface="Times New Roman" pitchFamily="18" charset="0"/>
                <a:cs typeface="Times New Roman" pitchFamily="18" charset="0"/>
              </a:rPr>
              <a:t>High-potential manufacturing product categories for import substitution in the leather and leather products sub-sector</a:t>
            </a:r>
            <a:endParaRPr lang="en-US" sz="2800" dirty="0">
              <a:latin typeface="Times New Roman" pitchFamily="18" charset="0"/>
              <a:cs typeface="Times New Roman" pitchFamily="18" charset="0"/>
            </a:endParaRPr>
          </a:p>
        </p:txBody>
      </p:sp>
      <p:pic>
        <p:nvPicPr>
          <p:cNvPr id="7170" name="Picture 2"/>
          <p:cNvPicPr>
            <a:picLocks noGrp="1" noChangeAspect="1" noChangeArrowheads="1"/>
          </p:cNvPicPr>
          <p:nvPr>
            <p:ph idx="1"/>
          </p:nvPr>
        </p:nvPicPr>
        <p:blipFill>
          <a:blip r:embed="rId2"/>
          <a:srcRect/>
          <a:stretch>
            <a:fillRect/>
          </a:stretch>
        </p:blipFill>
        <p:spPr bwMode="auto">
          <a:xfrm>
            <a:off x="304800" y="1600200"/>
            <a:ext cx="8534399" cy="46482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77500" lnSpcReduction="20000"/>
          </a:bodyPr>
          <a:lstStyle/>
          <a:p>
            <a:pPr lvl="0"/>
            <a:r>
              <a:rPr lang="en-US" dirty="0"/>
              <a:t>Using a ten-year(2011-2021) import trade performance and domestic productivity analysis, 93 import substitutable commodities are identified under five manufacturing industry sub-sectors.</a:t>
            </a:r>
          </a:p>
          <a:p>
            <a:pPr lvl="0">
              <a:buFont typeface="Wingdings" pitchFamily="2" charset="2"/>
              <a:buChar char="ü"/>
            </a:pPr>
            <a:r>
              <a:rPr lang="en-US" dirty="0"/>
              <a:t>11 priority food and beverage commodities have been identified with potential substitutability until the medium term for most </a:t>
            </a:r>
            <a:r>
              <a:rPr lang="en-US" dirty="0" smtClean="0"/>
              <a:t>products</a:t>
            </a:r>
          </a:p>
          <a:p>
            <a:pPr lvl="0">
              <a:buFont typeface="Wingdings" pitchFamily="2" charset="2"/>
              <a:buChar char="ü"/>
            </a:pPr>
            <a:r>
              <a:rPr lang="en-US" dirty="0" smtClean="0"/>
              <a:t>33 </a:t>
            </a:r>
            <a:r>
              <a:rPr lang="en-US" dirty="0"/>
              <a:t>priority textile and garment commodities have been identified with 49% domestic market share; cotton, natural and synthetic </a:t>
            </a:r>
            <a:r>
              <a:rPr lang="en-US" dirty="0" err="1"/>
              <a:t>fibres</a:t>
            </a:r>
            <a:r>
              <a:rPr lang="en-US" dirty="0"/>
              <a:t> are also identified as strategic commodities to further accelerate their competitiveness in the domestic </a:t>
            </a:r>
            <a:r>
              <a:rPr lang="en-US" dirty="0" smtClean="0"/>
              <a:t>market.</a:t>
            </a:r>
          </a:p>
          <a:p>
            <a:pPr lvl="0">
              <a:buFont typeface="Wingdings" pitchFamily="2" charset="2"/>
              <a:buChar char="ü"/>
            </a:pPr>
            <a:r>
              <a:rPr lang="en-US" dirty="0" smtClean="0"/>
              <a:t>8 </a:t>
            </a:r>
            <a:r>
              <a:rPr lang="en-US" dirty="0"/>
              <a:t>commodities are identified from the leather and leather products sector with 66% domestic market share, </a:t>
            </a:r>
            <a:r>
              <a:rPr lang="en-US" dirty="0" smtClean="0"/>
              <a:t>petrochemicals</a:t>
            </a:r>
          </a:p>
          <a:p>
            <a:pPr lvl="0">
              <a:buFont typeface="Wingdings" pitchFamily="2" charset="2"/>
              <a:buChar char="ü"/>
            </a:pPr>
            <a:r>
              <a:rPr lang="en-US" dirty="0" smtClean="0"/>
              <a:t>23 </a:t>
            </a:r>
            <a:r>
              <a:rPr lang="en-US" dirty="0"/>
              <a:t>prioritized commodities from the chemicals and construction inputs </a:t>
            </a:r>
            <a:r>
              <a:rPr lang="en-US" dirty="0" smtClean="0"/>
              <a:t>sector</a:t>
            </a:r>
          </a:p>
          <a:p>
            <a:pPr lvl="0">
              <a:buFont typeface="Wingdings" pitchFamily="2" charset="2"/>
              <a:buChar char="ü"/>
            </a:pPr>
            <a:r>
              <a:rPr lang="en-US" dirty="0" smtClean="0"/>
              <a:t>18 </a:t>
            </a:r>
            <a:r>
              <a:rPr lang="en-US" dirty="0"/>
              <a:t>prioritized commodities are from the metal and engineering sector</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334000"/>
          </a:xfrm>
        </p:spPr>
        <p:txBody>
          <a:bodyPr>
            <a:normAutofit fontScale="92500" lnSpcReduction="20000"/>
          </a:bodyPr>
          <a:lstStyle/>
          <a:p>
            <a:r>
              <a:rPr lang="en-US" dirty="0" smtClean="0">
                <a:latin typeface="Times New Roman" pitchFamily="18" charset="0"/>
                <a:cs typeface="Times New Roman" pitchFamily="18" charset="0"/>
              </a:rPr>
              <a:t>is to outline an inward-looking industrial approach for Ethiopia’s manufacturing industry to enhance domestic market competitiveness and ensure balanced growth.</a:t>
            </a:r>
          </a:p>
          <a:p>
            <a:r>
              <a:rPr lang="en-US" dirty="0" smtClean="0"/>
              <a:t>is to identify competitive products to support industrialists from the food and beverage, textile, leather, chemical and construction inputs, and metal and engineering manufacturing industries and, to develop a five-year phased implementation roadmap after assessing the root causes of </a:t>
            </a:r>
            <a:r>
              <a:rPr lang="en-US" dirty="0" err="1" smtClean="0"/>
              <a:t>sectoral</a:t>
            </a:r>
            <a:r>
              <a:rPr lang="en-US" dirty="0" smtClean="0"/>
              <a:t> challenges; the agriculture, mining, and pharmaceuticals sectors are also lightly incorporated to identify </a:t>
            </a:r>
            <a:r>
              <a:rPr lang="en-US" dirty="0" err="1" smtClean="0"/>
              <a:t>sectoral</a:t>
            </a:r>
            <a:r>
              <a:rPr lang="en-US" dirty="0" smtClean="0"/>
              <a:t> overview for import substitutability.</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324600"/>
          </a:xfrm>
        </p:spPr>
        <p:txBody>
          <a:bodyPr/>
          <a:lstStyle/>
          <a:p>
            <a:r>
              <a:rPr lang="en-US" dirty="0" smtClean="0">
                <a:latin typeface="Times New Roman" pitchFamily="18" charset="0"/>
                <a:cs typeface="Times New Roman" pitchFamily="18" charset="0"/>
              </a:rPr>
              <a:t>for a timely intervention to boost the market share of domestically produced manufactured goods and stabilize the foreign currency shortage. </a:t>
            </a:r>
          </a:p>
          <a:p>
            <a:r>
              <a:rPr lang="en-US" dirty="0" smtClean="0"/>
              <a:t>The document is intended foremost to articulate the strategic direction of activities to be taken by the Ministry of Industry to substitute imports for selected commodities in the coming years</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Introduction and Background </a:t>
            </a:r>
            <a:endParaRPr lang="en-US" dirty="0"/>
          </a:p>
        </p:txBody>
      </p:sp>
      <p:sp>
        <p:nvSpPr>
          <p:cNvPr id="3" name="Content Placeholder 2"/>
          <p:cNvSpPr>
            <a:spLocks noGrp="1"/>
          </p:cNvSpPr>
          <p:nvPr>
            <p:ph idx="1"/>
          </p:nvPr>
        </p:nvSpPr>
        <p:spPr>
          <a:xfrm>
            <a:off x="457200" y="990600"/>
            <a:ext cx="8229600" cy="5135563"/>
          </a:xfrm>
        </p:spPr>
        <p:txBody>
          <a:bodyPr>
            <a:normAutofit lnSpcReduction="10000"/>
          </a:bodyPr>
          <a:lstStyle/>
          <a:p>
            <a:r>
              <a:rPr lang="en-US" dirty="0" smtClean="0"/>
              <a:t>Import Substitution Industrialization (ISI) is an 18th -century industrialization concept applicable in the 21st century to promote domestic manufacturing competitiveness.</a:t>
            </a:r>
          </a:p>
          <a:p>
            <a:r>
              <a:rPr lang="en-US" dirty="0" smtClean="0"/>
              <a:t>import substitution (IS) describe IS as a development strategy focusing on the promotion of domestic production of previously imported goods through stages beginning with nondurable consumer goods, gradually transitioning to manufactured goods export and export diversification.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6400800"/>
          </a:xfrm>
        </p:spPr>
        <p:txBody>
          <a:bodyPr/>
          <a:lstStyle/>
          <a:p>
            <a:r>
              <a:rPr lang="en-US" dirty="0" smtClean="0"/>
              <a:t>Or an interactive process that requires strategic and planned interaction between the private and public sectors to discover where action is needed and what type of action can bring forth the greatest response to generate policy initiatives in response to market constraints and bring about industry competitiveness.</a:t>
            </a:r>
          </a:p>
          <a:p>
            <a:r>
              <a:rPr lang="en-US" dirty="0" smtClean="0"/>
              <a:t>It is a popular industrialization tool widely adopted since the mid-20th century.</a:t>
            </a:r>
          </a:p>
          <a:p>
            <a:r>
              <a:rPr lang="en-US" dirty="0" smtClean="0"/>
              <a:t>ISS has been implemented using policy tools, instruments, and strategic development practices.</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and Scope </a:t>
            </a:r>
            <a:endParaRPr lang="en-US" dirty="0"/>
          </a:p>
        </p:txBody>
      </p:sp>
      <p:sp>
        <p:nvSpPr>
          <p:cNvPr id="3" name="Content Placeholder 2"/>
          <p:cNvSpPr>
            <a:spLocks noGrp="1"/>
          </p:cNvSpPr>
          <p:nvPr>
            <p:ph idx="1"/>
          </p:nvPr>
        </p:nvSpPr>
        <p:spPr>
          <a:xfrm>
            <a:off x="457200" y="1066800"/>
            <a:ext cx="8382000" cy="5486400"/>
          </a:xfrm>
        </p:spPr>
        <p:txBody>
          <a:bodyPr/>
          <a:lstStyle/>
          <a:p>
            <a:pPr marL="571500" indent="-571500">
              <a:buAutoNum type="romanUcPeriod"/>
            </a:pPr>
            <a:r>
              <a:rPr lang="en-US" dirty="0" smtClean="0"/>
              <a:t>To define import substitution and identify why it is used as an industrialization strategy for Ethiopia</a:t>
            </a:r>
          </a:p>
          <a:p>
            <a:pPr marL="571500" indent="-571500">
              <a:buAutoNum type="romanUcPeriod"/>
            </a:pPr>
            <a:r>
              <a:rPr lang="en-US" dirty="0" smtClean="0"/>
              <a:t>To prioritize high-potential competitive commodities and value chains and identify their bottlenecks</a:t>
            </a:r>
          </a:p>
          <a:p>
            <a:pPr marL="571500" indent="-571500">
              <a:buAutoNum type="romanUcPeriod"/>
            </a:pPr>
            <a:r>
              <a:rPr lang="en-US" dirty="0" smtClean="0"/>
              <a:t>To develop value-chain-specific and cross-cutting interventions with a high-level implementation plan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Ethiopia’s Import Substitution Policies</a:t>
            </a:r>
            <a:endParaRPr lang="en-US" dirty="0">
              <a:latin typeface="Times New Roman" pitchFamily="18" charset="0"/>
              <a:cs typeface="Times New Roman" pitchFamily="18" charset="0"/>
            </a:endParaRPr>
          </a:p>
        </p:txBody>
      </p:sp>
      <p:pic>
        <p:nvPicPr>
          <p:cNvPr id="1026" name="Picture 2"/>
          <p:cNvPicPr>
            <a:picLocks noGrp="1" noChangeAspect="1" noChangeArrowheads="1"/>
          </p:cNvPicPr>
          <p:nvPr>
            <p:ph idx="1"/>
          </p:nvPr>
        </p:nvPicPr>
        <p:blipFill>
          <a:blip r:embed="rId2"/>
          <a:srcRect/>
          <a:stretch>
            <a:fillRect/>
          </a:stretch>
        </p:blipFill>
        <p:spPr bwMode="auto">
          <a:xfrm>
            <a:off x="304800" y="1295400"/>
            <a:ext cx="8534400" cy="51054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1412</Words>
  <Application>Microsoft Office PowerPoint</Application>
  <PresentationFormat>On-screen Show (4:3)</PresentationFormat>
  <Paragraphs>57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Purpose</vt:lpstr>
      <vt:lpstr>Slide 5</vt:lpstr>
      <vt:lpstr>Introduction and Background </vt:lpstr>
      <vt:lpstr>Slide 7</vt:lpstr>
      <vt:lpstr>Objective and Scope </vt:lpstr>
      <vt:lpstr>Ethiopia’s Import Substitution Policies</vt:lpstr>
      <vt:lpstr>  Ethiopia’s Import Trade Performance Ethiopia's trade composition consists of export commodities include coffee, oilseeds, flowers, and vegetables, while the top import commodities include machinery, vehicles, and fuel.  </vt:lpstr>
      <vt:lpstr>Slide 11</vt:lpstr>
      <vt:lpstr>Total imports and the share of imports of selected five manufacturing sub-sectors (Bn USD</vt:lpstr>
      <vt:lpstr>Manufacturing industries in Ethiopia are net importers with a negative trade balance over the last ten years, with a stagnant export and a linearly growing import.</vt:lpstr>
      <vt:lpstr>The largest manufactured goods export comes from the food and beverage sector where besides the export of the major primary commodities such as coffee, oil seeds and pulses export of tea, spices, and cut flower are the main items exported.</vt:lpstr>
      <vt:lpstr>Competitive Sub-Sector and Commodity Identification</vt:lpstr>
      <vt:lpstr>Textile and apparel sub-sector</vt:lpstr>
      <vt:lpstr>   High-potential manufacturing product categories for import substitution in the textile and apparel sub-sector </vt:lpstr>
      <vt:lpstr>Slide 18</vt:lpstr>
      <vt:lpstr>Leather and leather products sub-sector</vt:lpstr>
      <vt:lpstr>Slide 20</vt:lpstr>
      <vt:lpstr>High-potential manufacturing product categories for import substitution in the leather and leather products sub-sector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HI</dc:creator>
  <cp:lastModifiedBy>HI</cp:lastModifiedBy>
  <cp:revision>22</cp:revision>
  <dcterms:created xsi:type="dcterms:W3CDTF">2024-10-11T06:51:54Z</dcterms:created>
  <dcterms:modified xsi:type="dcterms:W3CDTF">2024-11-29T12:13:06Z</dcterms:modified>
</cp:coreProperties>
</file>